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0" r:id="rId20"/>
    <p:sldId id="272" r:id="rId21"/>
    <p:sldId id="274" r:id="rId22"/>
    <p:sldId id="275" r:id="rId23"/>
    <p:sldId id="276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3"/>
    <p:restoredTop sz="92720"/>
  </p:normalViewPr>
  <p:slideViewPr>
    <p:cSldViewPr snapToGrid="0" snapToObjects="1">
      <p:cViewPr varScale="1">
        <p:scale>
          <a:sx n="156" d="100"/>
          <a:sy n="156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3860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140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47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If you are helping your child with their locker- as they approach the 3rd number in the combination the lock will “tighten” when it clicks- they can open the locker. There is no lever/latch they need to pull</a:t>
            </a:r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78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135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24-hour rule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Check Canvas weekly for grades- have you child present their grades to you!</a:t>
            </a: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11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Please go to HCPSS Connect and update your family file prior to the first day. We have 460 families that have not done it yet!</a:t>
            </a: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81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88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914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987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5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35308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09640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67279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9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Table in the hall- stop by and fill out a membership form!</a:t>
            </a: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79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8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81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62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9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100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90625" y="1010209"/>
            <a:ext cx="7667100" cy="606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2" sy="89002" flip="xy" algn="ctr"/>
          </a:blip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690625" y="3224772"/>
            <a:ext cx="7667100" cy="606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2" sy="89002" flip="xy" algn="ctr"/>
          </a:blip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690625" y="1113584"/>
            <a:ext cx="7667100" cy="20574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2" sy="89002" flip="xy" algn="ctr"/>
          </a:blip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7236911" y="3051692"/>
            <a:ext cx="810675" cy="810675"/>
            <a:chOff x="9685338" y="4460675"/>
            <a:chExt cx="1080900" cy="1080900"/>
          </a:xfrm>
        </p:grpSpPr>
        <p:sp>
          <p:nvSpPr>
            <p:cNvPr id="64" name="Shape 64"/>
            <p:cNvSpPr/>
            <p:nvPr/>
          </p:nvSpPr>
          <p:spPr>
            <a:xfrm>
              <a:off x="9685338" y="4460675"/>
              <a:ext cx="1080900" cy="10809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4997" sy="84997" flip="none" algn="tl"/>
            </a:blip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9793428" y="4568764"/>
              <a:ext cx="864600" cy="864600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788669" y="1074167"/>
            <a:ext cx="7475100" cy="2277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buFont typeface="Rokkitt"/>
              <a:buNone/>
              <a:defRPr sz="72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802386" y="3291839"/>
            <a:ext cx="5918400" cy="8025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194549" y="3217000"/>
            <a:ext cx="895500" cy="4800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21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21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41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41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802386" y="1645919"/>
            <a:ext cx="3566100" cy="2983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773167" y="1645919"/>
            <a:ext cx="3566099" cy="29831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41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00100" y="1536192"/>
            <a:ext cx="3566100" cy="48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Font typeface="Noto Sans Symbols"/>
              <a:buNone/>
              <a:defRPr sz="1500" b="1" i="0" u="none" strike="noStrike" cap="none">
                <a:solidFill>
                  <a:srgbClr val="3189B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802386" y="2057400"/>
            <a:ext cx="3566100" cy="2469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773167" y="1536192"/>
            <a:ext cx="3566099" cy="48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Font typeface="Noto Sans Symbols"/>
              <a:buNone/>
              <a:defRPr sz="1500" b="1" i="0" u="none" strike="noStrike" cap="none">
                <a:solidFill>
                  <a:srgbClr val="3189B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773167" y="2057400"/>
            <a:ext cx="3566099" cy="2469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41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227804" y="0"/>
            <a:ext cx="2916300" cy="5143500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2" sy="89002" flip="xy" algn="ctr"/>
          </a:blipFill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412229" y="514350"/>
            <a:ext cx="2400300" cy="1302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2400" b="1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28650" y="514350"/>
            <a:ext cx="5033700" cy="3765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6412229" y="1817369"/>
            <a:ext cx="2400300" cy="2468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buClr>
                <a:srgbClr val="3189B4"/>
              </a:buClr>
              <a:buFont typeface="Noto Sans Symbols"/>
              <a:buNone/>
              <a:defRPr sz="1100" b="0" i="0" u="none" strike="noStrike" cap="none">
                <a:solidFill>
                  <a:srgbClr val="3189B4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19" name="Shape 119"/>
          <p:cNvGrpSpPr/>
          <p:nvPr/>
        </p:nvGrpSpPr>
        <p:grpSpPr>
          <a:xfrm>
            <a:off x="8551293" y="4672260"/>
            <a:ext cx="342937" cy="342937"/>
            <a:chOff x="11361456" y="6195812"/>
            <a:chExt cx="548700" cy="548700"/>
          </a:xfrm>
        </p:grpSpPr>
        <p:sp>
          <p:nvSpPr>
            <p:cNvPr id="120" name="Shape 120"/>
            <p:cNvSpPr/>
            <p:nvPr/>
          </p:nvSpPr>
          <p:spPr>
            <a:xfrm>
              <a:off x="11361456" y="6195812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4997" sy="84997" flip="none" algn="tl"/>
            </a:blip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41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3055235" y="-661793"/>
            <a:ext cx="3038100" cy="7543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 rot="5400000">
            <a:off x="5386350" y="1557300"/>
            <a:ext cx="4229100" cy="1914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Font typeface="Rokkitt"/>
              <a:buNone/>
              <a:defRPr sz="41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 rot="5400000">
            <a:off x="1500225" y="-300000"/>
            <a:ext cx="4229100" cy="5629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SzPct val="26829"/>
              <a:buFont typeface="Rokkitt"/>
              <a:buNone/>
              <a:defRPr sz="4100" b="0" i="0" u="none" strike="noStrike" cap="none">
                <a:latin typeface="Rokkitt"/>
                <a:ea typeface="Rokkitt"/>
                <a:cs typeface="Rokkitt"/>
                <a:sym typeface="Rokkitt"/>
              </a:defRPr>
            </a:lvl1pPr>
            <a:lvl2pPr lvl="1" indent="0" rtl="0">
              <a:spcBef>
                <a:spcPts val="0"/>
              </a:spcBef>
              <a:buSzPct val="78571"/>
              <a:buNone/>
              <a:defRPr sz="1400"/>
            </a:lvl2pPr>
            <a:lvl3pPr lvl="2" indent="0" rtl="0">
              <a:spcBef>
                <a:spcPts val="0"/>
              </a:spcBef>
              <a:buSzPct val="78571"/>
              <a:buNone/>
              <a:defRPr sz="1400"/>
            </a:lvl3pPr>
            <a:lvl4pPr lvl="3" indent="0" rtl="0">
              <a:spcBef>
                <a:spcPts val="0"/>
              </a:spcBef>
              <a:buSzPct val="78571"/>
              <a:buNone/>
              <a:defRPr sz="1400"/>
            </a:lvl4pPr>
            <a:lvl5pPr lvl="4" indent="0" rtl="0">
              <a:spcBef>
                <a:spcPts val="0"/>
              </a:spcBef>
              <a:buSzPct val="78571"/>
              <a:buNone/>
              <a:defRPr sz="1400"/>
            </a:lvl5pPr>
            <a:lvl6pPr lvl="5" indent="0" rtl="0">
              <a:spcBef>
                <a:spcPts val="0"/>
              </a:spcBef>
              <a:buSzPct val="78571"/>
              <a:buNone/>
              <a:defRPr sz="1400"/>
            </a:lvl6pPr>
            <a:lvl7pPr lvl="6" indent="0" rtl="0">
              <a:spcBef>
                <a:spcPts val="0"/>
              </a:spcBef>
              <a:buSzPct val="78571"/>
              <a:buNone/>
              <a:defRPr sz="1400"/>
            </a:lvl7pPr>
            <a:lvl8pPr lvl="7" indent="0" rtl="0">
              <a:spcBef>
                <a:spcPts val="0"/>
              </a:spcBef>
              <a:buSzPct val="78571"/>
              <a:buNone/>
              <a:defRPr sz="1400"/>
            </a:lvl8pPr>
            <a:lvl9pPr lvl="8" indent="0" rtl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39700" marR="0" lvl="0" indent="-635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78571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54610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749300" marR="0" lvl="3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965200" marR="0" lvl="4" indent="-762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193800" marR="0" lvl="5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1422400" marR="0" lvl="6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1651000" marR="0" lvl="7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1879600" marR="0" lvl="8" indent="-1143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3189B4"/>
              </a:buClr>
              <a:buSzPct val="83333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973318" y="4704587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816102" y="4704587"/>
            <a:ext cx="47457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55" name="Shape 55"/>
          <p:cNvGrpSpPr/>
          <p:nvPr/>
        </p:nvGrpSpPr>
        <p:grpSpPr>
          <a:xfrm>
            <a:off x="8551293" y="4672260"/>
            <a:ext cx="342937" cy="342937"/>
            <a:chOff x="11361456" y="6195812"/>
            <a:chExt cx="548700" cy="548700"/>
          </a:xfrm>
        </p:grpSpPr>
        <p:sp>
          <p:nvSpPr>
            <p:cNvPr id="56" name="Shape 56"/>
            <p:cNvSpPr/>
            <p:nvPr/>
          </p:nvSpPr>
          <p:spPr>
            <a:xfrm>
              <a:off x="11361456" y="6195812"/>
              <a:ext cx="548700" cy="548700"/>
            </a:xfrm>
            <a:prstGeom prst="ellipse">
              <a:avLst/>
            </a:prstGeom>
            <a:blipFill rotWithShape="1">
              <a:blip r:embed="rId11">
                <a:alphaModFix/>
              </a:blip>
              <a:tile tx="50800" ty="0" sx="84997" sy="84997" flip="none" algn="tl"/>
            </a:blip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83346" y="4704587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100" b="1" i="0" u="none" strike="noStrike" cap="none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  <a:endParaRPr lang="en" sz="1100" b="1" i="0" u="none" strike="noStrike" cap="none">
              <a:solidFill>
                <a:srgbClr val="FFFFF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_strothers@hcpss.org" TargetMode="External"/><Relationship Id="rId4" Type="http://schemas.openxmlformats.org/officeDocument/2006/relationships/hyperlink" Target="mailto:amy_snyder@hcpss.o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pss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550875" y="997325"/>
            <a:ext cx="7700700" cy="2131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72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" sz="72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72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" sz="72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72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" sz="72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4800" b="1" dirty="0">
                <a:latin typeface="Libre Baskerville"/>
                <a:ea typeface="Libre Baskerville"/>
                <a:cs typeface="Libre Baskerville"/>
                <a:sym typeface="Libre Baskerville"/>
              </a:rPr>
              <a:t>Welcome to Elkridge Landing Middle School</a:t>
            </a:r>
            <a:r>
              <a:rPr lang="en" sz="60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" sz="60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66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" sz="66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6600" b="0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en" sz="6600" b="0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</a:br>
            <a:endParaRPr lang="en" sz="6600" b="0" i="0" u="none" strike="noStrike" cap="none" dirty="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288968" y="2600748"/>
            <a:ext cx="8241000" cy="23103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36363"/>
              <a:buFont typeface="Noto Sans Symbols"/>
              <a:buChar char="▪"/>
            </a:pPr>
            <a:endParaRPr sz="1100" dirty="0"/>
          </a:p>
        </p:txBody>
      </p:sp>
      <p:pic>
        <p:nvPicPr>
          <p:cNvPr id="151" name="Shape 151" descr="Screen Shot 2016-08-26 at 9.20.37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74" y="2641874"/>
            <a:ext cx="2203800" cy="192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7735244" y="3465336"/>
            <a:ext cx="138499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02375" y="0"/>
            <a:ext cx="7543800" cy="964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LUNCH 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02375" y="754200"/>
            <a:ext cx="7543800" cy="4269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■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your child has a lunch or money to purchase a lunch each day</a:t>
            </a:r>
          </a:p>
          <a:p>
            <a:pPr marL="342900" marR="0" lvl="1" indent="-146050" algn="l" rtl="0">
              <a:lnSpc>
                <a:spcPct val="60000"/>
              </a:lnSpc>
              <a:spcBef>
                <a:spcPts val="300"/>
              </a:spcBef>
              <a:spcAft>
                <a:spcPts val="0"/>
              </a:spcAft>
              <a:buClr>
                <a:srgbClr val="3189B4"/>
              </a:buClr>
              <a:buSzPct val="84615"/>
              <a:buFont typeface="Noto Sans Symbols"/>
              <a:buChar char="◆"/>
            </a:pPr>
            <a:r>
              <a:rPr lang="en" sz="1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Breakfast $2.00</a:t>
            </a:r>
          </a:p>
          <a:p>
            <a:pPr marL="342900" marR="0" lvl="1" indent="-146050" algn="l" rtl="0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4615"/>
              <a:buFont typeface="Noto Sans Symbols"/>
              <a:buChar char="◆"/>
            </a:pPr>
            <a:r>
              <a:rPr lang="en" sz="1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Lunch $3.25</a:t>
            </a:r>
          </a:p>
          <a:p>
            <a:pPr marL="342900" marR="0" lvl="1" indent="-146050" algn="l" rtl="0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4615"/>
              <a:buFont typeface="Noto Sans Symbols"/>
              <a:buChar char="◆"/>
            </a:pPr>
            <a:r>
              <a:rPr lang="en" sz="13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 $.50</a:t>
            </a:r>
          </a:p>
          <a:p>
            <a:pPr marL="139700" marR="0" lvl="0" indent="-146050" algn="l" rtl="0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86666"/>
              <a:buFont typeface="Noto Sans Symbols"/>
              <a:buChar char="■"/>
            </a:pPr>
            <a:r>
              <a:rPr lang="en" sz="15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child will get to choose a table.  Sign-ups will take place after the first week or so</a:t>
            </a:r>
          </a:p>
          <a:p>
            <a:pPr marL="139700" marR="0" lvl="0" indent="-1460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of Sale System (POS)- 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5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tudents will use their codes from previous years</a:t>
            </a:r>
          </a:p>
          <a:p>
            <a:pPr marL="342900" marR="0" lvl="1" indent="-1460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◆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Cash will still be accepted throughout the school year</a:t>
            </a:r>
          </a:p>
          <a:p>
            <a:pPr marL="342900" marR="0" lvl="1" indent="-1460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◆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Payments can be made online through an app or students can bring in money to add to their account</a:t>
            </a:r>
          </a:p>
          <a:p>
            <a:pPr marL="546100" marR="0" lvl="2" indent="-1333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▪"/>
            </a:pPr>
            <a:r>
              <a:rPr lang="en" sz="1500" b="1" i="0" u="none" strike="noStrike" cap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myschoolbucks.com</a:t>
            </a:r>
            <a:endParaRPr lang="en" sz="1500" b="1" i="0" u="none" strike="noStrike" cap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-1460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◆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keep track of account funds</a:t>
            </a:r>
          </a:p>
          <a:p>
            <a:pPr marL="342900" marR="0" lvl="1" indent="-1460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◆"/>
            </a:pPr>
            <a:r>
              <a:rPr lang="en" sz="15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Turnover isn’t immediate </a:t>
            </a:r>
          </a:p>
          <a:p>
            <a:pPr lvl="1" indent="-14605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ct val="86666"/>
              <a:buFont typeface="Noto Sans Symbols"/>
              <a:buChar char="◆"/>
            </a:pPr>
            <a:r>
              <a:rPr lang="en" sz="1500" dirty="0">
                <a:latin typeface="Times New Roman"/>
                <a:ea typeface="Times New Roman"/>
                <a:cs typeface="Times New Roman"/>
                <a:sym typeface="Times New Roman"/>
              </a:rPr>
              <a:t>Copy of codes for students who forget</a:t>
            </a:r>
          </a:p>
          <a:p>
            <a:pPr marL="196850" marR="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None/>
            </a:pPr>
            <a:endParaRPr lang="en" sz="1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0" lvl="0" indent="-139700" algn="l" rtl="0">
              <a:lnSpc>
                <a:spcPct val="80000"/>
              </a:lnSpc>
              <a:spcBef>
                <a:spcPts val="1100"/>
              </a:spcBef>
              <a:buClr>
                <a:srgbClr val="3189B4"/>
              </a:buClr>
              <a:buSzPct val="85714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4" name="Shape 214" descr="Screen Shot 2015-08-19 at 9.20.45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780" y="2955388"/>
            <a:ext cx="1465567" cy="146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 descr="Screen Shot 2015-08-19 at 9.20.09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7086" y="4011946"/>
            <a:ext cx="1302000" cy="812100"/>
          </a:xfrm>
          <a:prstGeom prst="rect">
            <a:avLst/>
          </a:prstGeom>
          <a:solidFill>
            <a:srgbClr val="ECECEC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WHEN DOES MY CHILD GET A LOCKER?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799" cy="303809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3333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6th grade get their lockers today!</a:t>
            </a:r>
          </a:p>
          <a:p>
            <a:pPr marL="139700" marR="0" lvl="0" indent="-133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3333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7th and 8th grades are assigned as soon as their Drug Policy &amp; Computer Usage Forms are signed &amp; returned</a:t>
            </a:r>
          </a:p>
          <a:p>
            <a:pPr marL="139700" marR="0" lvl="0" indent="-133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3333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Please remind your child to protect their combination</a:t>
            </a:r>
          </a:p>
          <a:p>
            <a:pPr marL="139700" marR="0" lvl="0" indent="-133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3333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Students are not permitted to share lockers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2" name="Shape 222" descr="Screen Shot 2013-07-23 at 11.46.1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776" y="3167851"/>
            <a:ext cx="1906199" cy="1461299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693" y="441708"/>
            <a:ext cx="798909" cy="120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95102" y="229492"/>
            <a:ext cx="8756664" cy="120483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0" i="0" u="none" strike="noStrike" cap="none">
                <a:latin typeface="Libre Baskerville"/>
                <a:ea typeface="Libre Baskerville"/>
                <a:cs typeface="Libre Baskerville"/>
                <a:sym typeface="Libre Baskerville"/>
              </a:rPr>
              <a:t>DOES THE SCHOOL HAVE A DRESS CODE?</a:t>
            </a:r>
          </a:p>
        </p:txBody>
      </p:sp>
      <p:pic>
        <p:nvPicPr>
          <p:cNvPr id="229" name="Shape 229" descr="Screen shot 2014-08-25 at 10.04.53 P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6761" r="-6761"/>
          <a:stretch/>
        </p:blipFill>
        <p:spPr>
          <a:xfrm>
            <a:off x="5285100" y="1479562"/>
            <a:ext cx="3938100" cy="33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183625" y="1445802"/>
            <a:ext cx="5336630" cy="3436518"/>
          </a:xfrm>
          <a:prstGeom prst="rect">
            <a:avLst/>
          </a:prstGeom>
          <a:solidFill>
            <a:srgbClr val="5CB4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0480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utive"/>
              <a:buChar char="●"/>
            </a:pP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Unduly exposes or reveals skin or undergarments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.</a:t>
            </a:r>
          </a:p>
          <a:p>
            <a:pPr marL="457200" marR="0" lvl="0" indent="-30480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utive"/>
              <a:buChar char="●"/>
            </a:pP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Causes or is likely to cause a substantial or material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disruption 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to</a:t>
            </a:r>
            <a:r>
              <a:rPr lang="en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school activities or the orderly operation of the school.</a:t>
            </a:r>
          </a:p>
          <a:p>
            <a:pPr marL="457200" marR="0" lvl="0" indent="-30480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Covers the head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including hats, bandanas, hoods and</a:t>
            </a:r>
            <a:r>
              <a:rPr lang="en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visors.</a:t>
            </a:r>
          </a:p>
          <a:p>
            <a:pPr marL="457200" marR="0" lvl="0" indent="-30480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Depicts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profanity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obscenity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the use of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weapons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or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violence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.</a:t>
            </a:r>
          </a:p>
          <a:p>
            <a:pPr marL="457200" marR="0" lvl="0" indent="-30480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Promotes use of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tobacco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drugs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alcohol 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products or implies or contains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sexually suggestive messages</a:t>
            </a:r>
          </a:p>
          <a:p>
            <a:pPr marL="457200" marR="0" lvl="0" indent="-30480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utive"/>
              <a:buChar char="●"/>
            </a:pP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Depicts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gang 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affiliation.</a:t>
            </a:r>
          </a:p>
          <a:p>
            <a:pPr marL="457200" marR="0" lvl="0" indent="-30480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utive"/>
              <a:buChar char="●"/>
            </a:pP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Contains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rude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disrespectful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, or </a:t>
            </a:r>
            <a:r>
              <a:rPr lang="en" sz="1200" b="1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discourteous 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expressions</a:t>
            </a:r>
            <a:r>
              <a:rPr lang="en" sz="900"/>
              <a:t> </a:t>
            </a:r>
            <a:r>
              <a:rPr lang="en" sz="1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inconsistent with civil discourse and behavior.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WHAT DO I DO IF MY CHILD IS LATE OR ABSENT?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252152" y="2046733"/>
            <a:ext cx="7774675" cy="284851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■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Call the school- 410-313-5043 or use the link on our website to report an absence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■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Note must be given to Student Services upon returning to school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■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Sign in your child in office if they are late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■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Discretionary / Extended Absence forms are available online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7" name="Shape 237" descr="MCj0423834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74" y="839725"/>
            <a:ext cx="1145700" cy="8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 descr="Screen Shot 2017-07-11 at 12.29.39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01779">
            <a:off x="7478160" y="712832"/>
            <a:ext cx="1347592" cy="120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Screen Shot 2017-07-11 at 12.38.13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6399" y="2305050"/>
            <a:ext cx="1347600" cy="11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HOW CAN I BEST SUPPORT MY CHILD?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21075" y="1885400"/>
            <a:ext cx="7825200" cy="2743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stria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Ensure regular attendance</a:t>
            </a:r>
          </a:p>
          <a:p>
            <a:pPr marL="457200" marR="0" lvl="0" indent="-3619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stria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Establish daily homework routines</a:t>
            </a:r>
          </a:p>
          <a:p>
            <a:pPr marL="457200" marR="0" lvl="0" indent="-3619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stria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Review the agenda book regularly</a:t>
            </a:r>
          </a:p>
          <a:p>
            <a:pPr marL="457200" marR="0" lvl="0" indent="-3619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stria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Each week, review class grades with your child using Canvas</a:t>
            </a:r>
          </a:p>
          <a:p>
            <a:pPr marL="457200" marR="0" lvl="0" indent="-3619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stria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Attend teacher conferences</a:t>
            </a:r>
          </a:p>
          <a:p>
            <a:pPr marL="457200" marR="0" lvl="0" indent="-3619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stria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Discuss student strengths (Naviance)</a:t>
            </a:r>
          </a:p>
          <a:p>
            <a:pPr marL="457200" marR="0" lvl="0" indent="-361950" algn="l" rtl="0">
              <a:lnSpc>
                <a:spcPct val="70000"/>
              </a:lnSpc>
              <a:spcBef>
                <a:spcPts val="900"/>
              </a:spcBef>
              <a:buClr>
                <a:schemeClr val="dk1"/>
              </a:buClr>
              <a:buSzPct val="100000"/>
              <a:buFont typeface="Lustria"/>
            </a:pPr>
            <a:r>
              <a:rPr lang="en" sz="21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Trust, but verify!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45" y="553823"/>
            <a:ext cx="994434" cy="982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E5B900-F44D-6E41-BBFD-072C03F49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FFAAD8-4E3A-3F47-A913-B06330EB6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9" y="403461"/>
            <a:ext cx="7741373" cy="47400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WHAT IS PBIS?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802386" y="1242308"/>
            <a:ext cx="7543799" cy="338684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25000"/>
              <a:buFont typeface="Noto Sans Symbols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PBIS</a:t>
            </a:r>
          </a:p>
          <a:p>
            <a:pPr marL="342900" marR="0" lvl="1" indent="-1460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189B4"/>
              </a:buClr>
              <a:buSzPct val="83333"/>
              <a:buFont typeface="Noto Sans Symbols"/>
              <a:buChar char="◆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Framework to encourage student responsibility, preparedness and respect. </a:t>
            </a:r>
          </a:p>
          <a:p>
            <a:pPr marL="342900" marR="0" lvl="1" indent="-146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3333"/>
              <a:buFont typeface="Noto Sans Symbols"/>
              <a:buChar char="◆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Our core values focus on recognizing students. 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1100"/>
              </a:spcBef>
              <a:buClr>
                <a:srgbClr val="3189B4"/>
              </a:buClr>
              <a:buSzPct val="86666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25B600-0B90-5549-B289-AEE688DCD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7" y="2575042"/>
            <a:ext cx="2732313" cy="2432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799" cy="303809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46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HCPSS Guidelines</a:t>
            </a:r>
          </a:p>
          <a:p>
            <a:pPr marL="342900" marR="0" lvl="1" indent="-146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Students must comply with class &amp; school rules and all relevant HCPSS Board Policies (Responsible Use of Technology &amp; Social Media, Technology Security)</a:t>
            </a:r>
          </a:p>
          <a:p>
            <a:pPr marL="342900" marR="0" lvl="1" indent="-1460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Student can use their personal devices</a:t>
            </a:r>
          </a:p>
          <a:p>
            <a:pPr marL="546100" marR="0" lvl="2" indent="-133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Before homeroom</a:t>
            </a:r>
          </a:p>
          <a:p>
            <a:pPr marL="546100" marR="0" lvl="2" indent="-133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During lunch/recess</a:t>
            </a:r>
          </a:p>
          <a:p>
            <a:pPr marL="546100" marR="0" lvl="2" indent="-133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After dismissal</a:t>
            </a:r>
          </a:p>
          <a:p>
            <a:pPr marL="546100" marR="0" lvl="2" indent="-1333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86666"/>
              <a:buFont typeface="Noto Sans Symbols"/>
              <a:buChar char="■"/>
            </a:pPr>
            <a:r>
              <a:rPr lang="en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 class as instructed by the teacher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buClr>
                <a:srgbClr val="3189B4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76" name="Shape 276" descr="Screen Shot 2015-07-15 at 10.20.33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865" y="441709"/>
            <a:ext cx="2895599" cy="101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 descr="Screen Shot 2013-08-16 at 1.42.49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37587">
            <a:off x="6785991" y="590480"/>
            <a:ext cx="2054974" cy="111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 descr="Screen Shot 2015-08-18 at 1.42.42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3424" y="4253299"/>
            <a:ext cx="4108500" cy="80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E2682-3B51-A64F-AE24-325DCAA4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ELMS Cell Phone/Device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A78694-BD67-5A41-ABBA-AAAB81209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591056"/>
            <a:ext cx="8270240" cy="30381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Whether intentional or not, the phone/device can remove us socially, intellectually, and emotionally from being present with those we are with. </a:t>
            </a:r>
          </a:p>
          <a:p>
            <a:pPr marL="7620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 order to keep distractions to a minimum and the focus on learning, cell phones, just like any other device, should not be accessed unless the teacher has given directions to access technology for instructional purposes. If a teacher does not explicitly tell the students to hold/use your phone/device, it must be placed on the desk, in a pocket, in your binder </a:t>
            </a:r>
            <a:r>
              <a:rPr lang="en-US" sz="2000" dirty="0" err="1"/>
              <a:t>etc</a:t>
            </a:r>
            <a:r>
              <a:rPr lang="en-US" sz="2000" dirty="0"/>
              <a:t>, out of your hands.</a:t>
            </a:r>
          </a:p>
          <a:p>
            <a:r>
              <a:rPr lang="en-US" b="1" dirty="0">
                <a:solidFill>
                  <a:srgbClr val="0070C0"/>
                </a:solidFill>
              </a:rPr>
              <a:t>Word of Advice:  Please don’t text your child during class, wait until their lunch.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Recommendations:  Don’t text child while at school. </a:t>
            </a:r>
          </a:p>
        </p:txBody>
      </p:sp>
    </p:spTree>
    <p:extLst>
      <p:ext uri="{BB962C8B-B14F-4D97-AF65-F5344CB8AC3E}">
        <p14:creationId xmlns:p14="http://schemas.microsoft.com/office/powerpoint/2010/main" val="286853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IPADS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802375" y="1956374"/>
            <a:ext cx="7543800" cy="2672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412750" indent="-342900">
              <a:spcBef>
                <a:spcPts val="0"/>
              </a:spcBef>
              <a:buSzPct val="100000"/>
            </a:pPr>
            <a:r>
              <a:rPr lang="en-US" sz="2500" dirty="0">
                <a:latin typeface="Lustria"/>
                <a:ea typeface="Lustria"/>
                <a:cs typeface="Lustria"/>
                <a:sym typeface="Lustria"/>
              </a:rPr>
              <a:t>Due to a lack of inventory, students will not be assigned an iPad.  </a:t>
            </a:r>
          </a:p>
          <a:p>
            <a:pPr marL="412750" indent="-342900">
              <a:spcBef>
                <a:spcPts val="0"/>
              </a:spcBef>
              <a:buSzPct val="100000"/>
            </a:pPr>
            <a:r>
              <a:rPr lang="en-US" sz="2500" dirty="0">
                <a:latin typeface="Lustria"/>
                <a:ea typeface="Lustria"/>
                <a:cs typeface="Lustria"/>
                <a:sym typeface="Lustria"/>
              </a:rPr>
              <a:t>iPad carts will be in the classroom this year.</a:t>
            </a:r>
          </a:p>
          <a:p>
            <a:pPr marL="412750" indent="-342900">
              <a:spcBef>
                <a:spcPts val="0"/>
              </a:spcBef>
              <a:buSzPct val="100000"/>
            </a:pPr>
            <a:r>
              <a:rPr lang="en" sz="2500" dirty="0">
                <a:latin typeface="Lustria"/>
                <a:ea typeface="Lustria"/>
                <a:cs typeface="Lustria"/>
                <a:sym typeface="Lustria"/>
              </a:rPr>
              <a:t>Students can bring a device from home, but not required.</a:t>
            </a:r>
          </a:p>
          <a:p>
            <a:pPr marL="412750" indent="-342900">
              <a:spcBef>
                <a:spcPts val="0"/>
              </a:spcBef>
              <a:buSzPct val="100000"/>
            </a:pPr>
            <a:endParaRPr lang="en" sz="2500" dirty="0">
              <a:latin typeface="Lustria"/>
              <a:ea typeface="Lustria"/>
              <a:cs typeface="Lustria"/>
              <a:sym typeface="Lustria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buSzPct val="100000"/>
              <a:buFont typeface="Lustria"/>
            </a:pPr>
            <a:endParaRPr lang="en" sz="2500" dirty="0"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69" name="Shape 269" descr="Screen Shot 2017-07-11 at 12.13.35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879" y="0"/>
            <a:ext cx="2759218" cy="183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 descr="Screen Shot 2017-07-11 at 12.12.54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192" y="0"/>
            <a:ext cx="2028582" cy="15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237450" y="1858175"/>
            <a:ext cx="8520600" cy="315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000" b="1" u="sng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</a:t>
            </a:r>
            <a:r>
              <a:rPr lang="en" sz="1600" b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l" rtl="0">
              <a:spcBef>
                <a:spcPts val="0"/>
              </a:spcBef>
              <a:buClr>
                <a:srgbClr val="5FADD3"/>
              </a:buClr>
              <a:buSzPct val="25000"/>
              <a:buFont typeface="Noto Sans Symbols"/>
              <a:buNone/>
            </a:pP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Elkridge Landing Middle School is a place where students, staff, parents, and community members work together to </a:t>
            </a:r>
            <a:r>
              <a:rPr lang="en" sz="1800" b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foster a supportive and engaging</a:t>
            </a: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environment in which students are </a:t>
            </a:r>
            <a:r>
              <a:rPr lang="en" sz="1800" b="1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inspired and empowered to excel</a:t>
            </a:r>
            <a:r>
              <a:rPr lang="en" sz="17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 algn="l" rtl="0">
              <a:spcBef>
                <a:spcPts val="300"/>
              </a:spcBef>
              <a:buClr>
                <a:srgbClr val="5FADD3"/>
              </a:buClr>
              <a:buSzPct val="25000"/>
              <a:buFont typeface="Noto Sans Symbols"/>
              <a:buNone/>
            </a:pPr>
            <a:r>
              <a:rPr lang="en" sz="2000" b="1" u="sng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Mission:</a:t>
            </a:r>
          </a:p>
          <a:p>
            <a:pPr marL="177800" lvl="0" indent="-190500" algn="l" rtl="0">
              <a:spcBef>
                <a:spcPts val="300"/>
              </a:spcBef>
              <a:buClr>
                <a:srgbClr val="5FADD3"/>
              </a:buClr>
              <a:buSzPct val="100000"/>
              <a:buFont typeface="Noto Sans Symbols"/>
              <a:buChar char="▪"/>
            </a:pP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*Students will accept responsibility for their own continuous improvement.</a:t>
            </a:r>
          </a:p>
          <a:p>
            <a:pPr marL="177800" lvl="0" indent="-190500" algn="l" rtl="0">
              <a:spcBef>
                <a:spcPts val="300"/>
              </a:spcBef>
              <a:buClr>
                <a:srgbClr val="5FADD3"/>
              </a:buClr>
              <a:buSzPct val="100000"/>
              <a:buFont typeface="Noto Sans Symbols"/>
              <a:buChar char="▪"/>
            </a:pP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*Staff will implement the best available instructional practices and resources in their classrooms.</a:t>
            </a:r>
          </a:p>
          <a:p>
            <a:pPr marL="177800" lvl="0" indent="-190500" algn="l" rtl="0">
              <a:spcBef>
                <a:spcPts val="300"/>
              </a:spcBef>
              <a:buClr>
                <a:srgbClr val="5FADD3"/>
              </a:buClr>
              <a:buSzPct val="100000"/>
              <a:buFont typeface="Noto Sans Symbols"/>
              <a:buChar char="▪"/>
            </a:pPr>
            <a:r>
              <a:rPr lang="en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*Parents and community members will partner with school staff to support school improvement initiatives.</a:t>
            </a:r>
          </a:p>
        </p:txBody>
      </p:sp>
      <p:pic>
        <p:nvPicPr>
          <p:cNvPr id="158" name="Shape 158" descr="Screen Shot 2017-07-11 at 11.47.4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050" y="253150"/>
            <a:ext cx="6136200" cy="18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 rot="5399992">
            <a:off x="6489020" y="2290313"/>
            <a:ext cx="4747100" cy="5628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5"/>
                </a:solidFill>
                <a:latin typeface="Arial"/>
              </a:rPr>
              <a:t>Welcome!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SOCIAL NETWORKING- CAUTIONS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799" cy="303809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000"/>
              <a:buFont typeface="Noto Sans Symbols"/>
              <a:buChar char="■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13 years old- Age requirement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000"/>
              <a:buFont typeface="Noto Sans Symbols"/>
              <a:buChar char="■"/>
            </a:pPr>
            <a:r>
              <a:rPr lang="en" sz="2000" dirty="0">
                <a:latin typeface="Lustria"/>
                <a:ea typeface="Lustria"/>
                <a:cs typeface="Lustria"/>
                <a:sym typeface="Lustria"/>
              </a:rPr>
              <a:t>#1 cause of stress in teenagers is social media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000"/>
              <a:buFont typeface="Noto Sans Symbols"/>
              <a:buChar char="■"/>
            </a:pPr>
            <a:r>
              <a:rPr lang="en" sz="2000" dirty="0">
                <a:latin typeface="Lustria"/>
                <a:ea typeface="Lustria"/>
                <a:cs typeface="Lustria"/>
                <a:sym typeface="Lustria"/>
              </a:rPr>
              <a:t>Issues in school start on social media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000"/>
              <a:buFont typeface="Noto Sans Symbols"/>
              <a:buChar char="■"/>
            </a:pPr>
            <a:r>
              <a:rPr lang="en" sz="2000" dirty="0">
                <a:latin typeface="Lustria"/>
                <a:ea typeface="Lustria"/>
                <a:cs typeface="Lustria"/>
                <a:sym typeface="Lustria"/>
              </a:rPr>
              <a:t>Trust, but verify!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 dirty="0"/>
          </a:p>
          <a:p>
            <a:pPr marL="139700" marR="0" lvl="0" indent="-146050" algn="l" rtl="0">
              <a:lnSpc>
                <a:spcPct val="90000"/>
              </a:lnSpc>
              <a:spcBef>
                <a:spcPts val="1100"/>
              </a:spcBef>
              <a:buClr>
                <a:srgbClr val="3189B4"/>
              </a:buClr>
              <a:buSzPct val="86666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85" name="Shape 285" descr="Screen Shot 2017-07-11 at 12.10.5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648" y="2872275"/>
            <a:ext cx="37983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 descr="Screen Shot 2017-07-11 at 12.11.07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2623" y="1124649"/>
            <a:ext cx="2133000" cy="14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539015" y="363473"/>
            <a:ext cx="8046720" cy="1206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5400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Follow us on Twitter</a:t>
            </a:r>
            <a:r>
              <a:rPr lang="en" sz="1100" b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375" y="1591050"/>
            <a:ext cx="7543800" cy="5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550" y="2175574"/>
            <a:ext cx="2440899" cy="2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b="1" dirty="0">
                <a:latin typeface="Libre Baskerville"/>
                <a:ea typeface="Libre Baskerville"/>
                <a:cs typeface="Libre Baskerville"/>
                <a:sym typeface="Libre Baskerville"/>
              </a:rPr>
              <a:t>Back To School Night</a:t>
            </a:r>
            <a:r>
              <a:rPr lang="en" sz="4800" dirty="0"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100"/>
          </a:xfrm>
          <a:prstGeom prst="rect">
            <a:avLst/>
          </a:prstGeom>
          <a:solidFill>
            <a:srgbClr val="FFFF00"/>
          </a:solidFill>
        </p:spPr>
        <p:txBody>
          <a:bodyPr lIns="68575" tIns="68575" rIns="68575" bIns="6857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 dirty="0">
                <a:latin typeface="Libre Baskerville"/>
                <a:ea typeface="Libre Baskerville"/>
                <a:cs typeface="Libre Baskerville"/>
                <a:sym typeface="Libre Baskerville"/>
              </a:rPr>
              <a:t>September 13th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800" b="1" dirty="0">
                <a:latin typeface="Libre Baskerville"/>
                <a:ea typeface="Libre Baskerville"/>
                <a:cs typeface="Libre Baskerville"/>
                <a:sym typeface="Libre Baskerville"/>
              </a:rPr>
              <a:t>7 PM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49" y="2810578"/>
            <a:ext cx="2917716" cy="2070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221381" y="363473"/>
            <a:ext cx="856480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32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WHAT SHOULD YOU DO WHEN YOU MEET UP WITH YOUR CHILD?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149087" y="1570481"/>
            <a:ext cx="8637104" cy="305869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1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Practice opening locker. </a:t>
            </a:r>
          </a:p>
          <a:p>
            <a:pPr lvl="2" indent="-139700">
              <a:spcBef>
                <a:spcPts val="1200"/>
              </a:spcBef>
              <a:spcAft>
                <a:spcPts val="0"/>
              </a:spcAft>
              <a:buSzPct val="85714"/>
              <a:buFont typeface="Arial"/>
              <a:buChar char="•"/>
            </a:pPr>
            <a:r>
              <a:rPr lang="en" sz="1800" b="1" dirty="0">
                <a:solidFill>
                  <a:srgbClr val="333333"/>
                </a:solidFill>
              </a:rPr>
              <a:t>Please remember </a:t>
            </a:r>
            <a:r>
              <a:rPr lang="en" sz="1800" dirty="0">
                <a:solidFill>
                  <a:srgbClr val="333333"/>
                </a:solidFill>
              </a:rPr>
              <a:t>- </a:t>
            </a:r>
          </a:p>
          <a:p>
            <a:pPr lvl="3" indent="-139700">
              <a:spcBef>
                <a:spcPts val="1200"/>
              </a:spcBef>
              <a:spcAft>
                <a:spcPts val="0"/>
              </a:spcAft>
              <a:buSzPct val="85714"/>
              <a:buFont typeface="Arial"/>
              <a:buChar char="•"/>
            </a:pPr>
            <a:r>
              <a:rPr lang="en" sz="1800" dirty="0">
                <a:solidFill>
                  <a:srgbClr val="333333"/>
                </a:solidFill>
              </a:rPr>
              <a:t>Students will have plenty of practice opening their locker and will have assistance finding their classes.  They do not need to master these skills this afternoon.</a:t>
            </a:r>
          </a:p>
          <a:p>
            <a:pPr lvl="3" indent="-139700">
              <a:spcBef>
                <a:spcPts val="1200"/>
              </a:spcBef>
              <a:spcAft>
                <a:spcPts val="0"/>
              </a:spcAft>
              <a:buSzPct val="85714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Schedules are changing as we spe</a:t>
            </a:r>
            <a:r>
              <a:rPr lang="en" sz="1800" dirty="0">
                <a:solidFill>
                  <a:srgbClr val="333333"/>
                </a:solidFill>
              </a:rPr>
              <a:t>ak because we were able to hire 3 new staff members.  Your child will be given their schedule on the first day of school.  </a:t>
            </a:r>
            <a:r>
              <a:rPr lang="en" sz="1800" b="0" i="0" u="none" strike="noStrike" cap="none" dirty="0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At 2:30 we kindly ask </a:t>
            </a:r>
            <a:r>
              <a:rPr lang="en" sz="1800" dirty="0">
                <a:solidFill>
                  <a:srgbClr val="333333"/>
                </a:solidFill>
              </a:rPr>
              <a:t>you </a:t>
            </a:r>
            <a:r>
              <a:rPr lang="en" sz="1800" b="0" i="0" u="none" strike="noStrike" cap="none" dirty="0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to exit the building</a:t>
            </a:r>
            <a:r>
              <a:rPr lang="en" sz="1800" dirty="0">
                <a:solidFill>
                  <a:srgbClr val="333333"/>
                </a:solidFill>
              </a:rPr>
              <a:t>.  </a:t>
            </a:r>
            <a:endParaRPr lang="en" sz="1800" b="0" i="0" u="none" strike="noStrike" cap="none" dirty="0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582" y="1341782"/>
            <a:ext cx="815576" cy="1033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529390" y="363473"/>
            <a:ext cx="8085222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ADMINISTRATIVE TEAM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802375" y="1364325"/>
            <a:ext cx="7543800" cy="3580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185"/>
              <a:buFont typeface="Noto Sans Symbols"/>
              <a:buChar char="▪"/>
            </a:pPr>
            <a:r>
              <a:rPr lang="en" sz="27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David </a:t>
            </a:r>
            <a:r>
              <a:rPr lang="en" sz="27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Strothers</a:t>
            </a:r>
            <a:r>
              <a:rPr lang="en" sz="27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Principal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d</a:t>
            </a:r>
            <a:r>
              <a:rPr lang="en" sz="27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avid_strothers@hcpss.org</a:t>
            </a:r>
            <a:endParaRPr lang="en" sz="2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185"/>
              <a:buFont typeface="Noto Sans Symbols"/>
              <a:buChar char="▪"/>
            </a:pPr>
            <a:r>
              <a:rPr lang="en" sz="27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Amy </a:t>
            </a:r>
            <a:r>
              <a:rPr lang="en" sz="2700" b="1" dirty="0">
                <a:latin typeface="Times New Roman"/>
                <a:ea typeface="Times New Roman"/>
                <a:cs typeface="Times New Roman"/>
                <a:sym typeface="Times New Roman"/>
              </a:rPr>
              <a:t>Thorne</a:t>
            </a:r>
            <a:r>
              <a:rPr lang="en" sz="27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-Assistant Principal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amy_thorne@hcpss.org</a:t>
            </a: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100000"/>
              <a:buFont typeface="Noto Sans Symbols"/>
              <a:buChar char="▪"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410-313-5022 - </a:t>
            </a:r>
            <a:r>
              <a:rPr lang="en" sz="2000" b="1" dirty="0">
                <a:latin typeface="Times New Roman"/>
                <a:ea typeface="Times New Roman"/>
                <a:cs typeface="Times New Roman"/>
                <a:sym typeface="Times New Roman"/>
              </a:rPr>
              <a:t>Front Office</a:t>
            </a:r>
            <a:r>
              <a:rPr lang="en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100000"/>
              <a:buFont typeface="Noto Sans Symbols"/>
              <a:buChar char="▪"/>
            </a:pPr>
            <a:r>
              <a:rPr lang="en" sz="2000" b="1" dirty="0">
                <a:latin typeface="Times New Roman"/>
                <a:ea typeface="Times New Roman"/>
                <a:cs typeface="Times New Roman"/>
                <a:sym typeface="Times New Roman"/>
              </a:rPr>
              <a:t>410-313-5042 - Student Services</a:t>
            </a:r>
            <a:r>
              <a:rPr lang="en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100000"/>
              <a:buFont typeface="Noto Sans Symbols"/>
              <a:buChar char="▪"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410-313-5029</a:t>
            </a:r>
            <a:r>
              <a:rPr lang="en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- F</a:t>
            </a:r>
            <a:r>
              <a:rPr lang="en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PTA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802386" y="1348505"/>
            <a:ext cx="7522148" cy="35753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Libre Baskerville"/>
              <a:buChar char="■"/>
            </a:pPr>
            <a:r>
              <a:rPr lang="en" sz="2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President- Christina Wilson</a:t>
            </a:r>
          </a:p>
          <a:p>
            <a:pPr marL="342900" marR="0" lvl="1" indent="-139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Libre Baskerville"/>
              <a:buChar char="◆"/>
            </a:pPr>
            <a:r>
              <a:rPr lang="en" sz="280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Please join the PTA</a:t>
            </a:r>
          </a:p>
          <a:p>
            <a:pPr marL="342900" marR="0" lvl="1" indent="-165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189B4"/>
              </a:buClr>
              <a:buSzPct val="100000"/>
              <a:buFont typeface="Libre Baskerville"/>
              <a:buChar char="◆"/>
            </a:pPr>
            <a:r>
              <a:rPr lang="en" sz="2800">
                <a:latin typeface="Libre Baskerville"/>
                <a:ea typeface="Libre Baskerville"/>
                <a:cs typeface="Libre Baskerville"/>
                <a:sym typeface="Libre Baskerville"/>
              </a:rPr>
              <a:t>Support PTSA fundraisers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/>
          </a:p>
          <a:p>
            <a:pPr marL="139700" marR="0" lvl="0" indent="-146050" algn="l" rtl="0">
              <a:lnSpc>
                <a:spcPct val="90000"/>
              </a:lnSpc>
              <a:spcBef>
                <a:spcPts val="1100"/>
              </a:spcBef>
              <a:buClr>
                <a:srgbClr val="3189B4"/>
              </a:buClr>
              <a:buSzPct val="86666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3" name="Shape 173" descr="Screen Shot 2017-07-11 at 11.49.2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375" y="3045591"/>
            <a:ext cx="7366500" cy="14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WHO IS MY CHILD’S COUNSELOR?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04275" y="1591050"/>
            <a:ext cx="7842000" cy="3420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100000"/>
              <a:buFont typeface="Noto Sans Symbols"/>
              <a:buChar char="■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A-L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Karissa </a:t>
            </a: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Ressler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karissa_ressler</a:t>
            </a:r>
            <a:r>
              <a:rPr lang="en" sz="2400" i="0" u="none" strike="noStrike" cap="none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@hcpss.org</a:t>
            </a:r>
            <a:endParaRPr lang="en" sz="2400" i="0" u="none" strike="noStrike" cap="none" dirty="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0" lvl="0" indent="-1905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189B4"/>
              </a:buClr>
              <a:buSzPct val="100000"/>
              <a:buFont typeface="Noto Sans Symbols"/>
              <a:buChar char="■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-Z - </a:t>
            </a: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Melissa Cheadle</a:t>
            </a: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melissa_cheadle@hcpss.org</a:t>
            </a:r>
            <a:endParaRPr lang="en" sz="2400" dirty="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Student Services - 410-313-5043</a:t>
            </a:r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Available for consultation regarding academic progress, attendance issues, &amp; student behavior concerns.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5714"/>
              <a:buFont typeface="Noto Sans Symbols"/>
              <a:buChar char="■"/>
            </a:pPr>
            <a:endParaRPr sz="4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96633" y="363473"/>
            <a:ext cx="8793701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30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OUTDOOR EDUCATION-</a:t>
            </a:r>
            <a:r>
              <a:rPr lang="en" sz="3000" b="1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30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SANDY HILL OCTOBER 24</a:t>
            </a:r>
            <a:r>
              <a:rPr lang="en" sz="3000" b="1" i="0" u="none" strike="noStrike" cap="none" baseline="30000" dirty="0"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lang="en" sz="30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-26</a:t>
            </a:r>
            <a:r>
              <a:rPr lang="en" sz="3000" b="1" i="0" u="none" strike="noStrike" cap="none" baseline="30000" dirty="0"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85098" y="1452825"/>
            <a:ext cx="8271600" cy="3419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1397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▪"/>
            </a:pPr>
            <a:r>
              <a:rPr lang="en" sz="2100" dirty="0"/>
              <a:t>Price $150 student; $110 chaperones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▪"/>
            </a:pPr>
            <a:r>
              <a:rPr lang="en" sz="2100" dirty="0"/>
              <a:t>General Info packet distributed Sept. 7</a:t>
            </a:r>
            <a:r>
              <a:rPr lang="en" sz="2100" baseline="30000" dirty="0"/>
              <a:t>th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None/>
            </a:pPr>
            <a:endParaRPr lang="en" sz="2100" dirty="0"/>
          </a:p>
          <a:p>
            <a:pPr marL="1397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▪"/>
            </a:pPr>
            <a:r>
              <a:rPr lang="en" sz="2100" dirty="0">
                <a:solidFill>
                  <a:srgbClr val="FF0000"/>
                </a:solidFill>
              </a:rPr>
              <a:t>General Info Parent Meeting Sept. 11</a:t>
            </a:r>
            <a:r>
              <a:rPr lang="en" sz="2100" baseline="30000" dirty="0">
                <a:solidFill>
                  <a:srgbClr val="FF0000"/>
                </a:solidFill>
              </a:rPr>
              <a:t>th</a:t>
            </a:r>
            <a:r>
              <a:rPr lang="en" sz="2100" dirty="0">
                <a:solidFill>
                  <a:srgbClr val="FF0000"/>
                </a:solidFill>
              </a:rPr>
              <a:t> at 6pm in the Cafeteria</a:t>
            </a:r>
          </a:p>
          <a:p>
            <a:pPr lvl="1" indent="-139700">
              <a:spcBef>
                <a:spcPts val="0"/>
              </a:spcBef>
              <a:spcAft>
                <a:spcPts val="0"/>
              </a:spcAft>
              <a:buSzPct val="85714"/>
            </a:pPr>
            <a:r>
              <a:rPr lang="en" sz="1900" dirty="0">
                <a:solidFill>
                  <a:schemeClr val="tx1"/>
                </a:solidFill>
              </a:rPr>
              <a:t>Please come to this meeting if you have questions about your child attending ODE </a:t>
            </a:r>
          </a:p>
          <a:p>
            <a:pPr lvl="0" indent="-139700">
              <a:spcBef>
                <a:spcPts val="0"/>
              </a:spcBef>
              <a:buSzPct val="85714"/>
            </a:pPr>
            <a:endParaRPr lang="en" sz="2100" b="0" i="0" u="none" strike="noStrike" cap="none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lvl="0" indent="-139700">
              <a:spcBef>
                <a:spcPts val="0"/>
              </a:spcBef>
              <a:buSzPct val="85714"/>
            </a:pPr>
            <a:r>
              <a:rPr lang="en" sz="21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Parent </a:t>
            </a:r>
            <a:r>
              <a:rPr lang="en" sz="2100" b="1" dirty="0">
                <a:solidFill>
                  <a:schemeClr val="tx1"/>
                </a:solidFill>
              </a:rPr>
              <a:t>Chaperone Only</a:t>
            </a:r>
            <a:r>
              <a:rPr lang="en" sz="2100" dirty="0">
                <a:solidFill>
                  <a:schemeClr val="tx1"/>
                </a:solidFill>
              </a:rPr>
              <a:t> I</a:t>
            </a:r>
            <a:r>
              <a:rPr lang="en" sz="21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nfo. </a:t>
            </a:r>
            <a:r>
              <a:rPr lang="en" sz="2100" dirty="0">
                <a:solidFill>
                  <a:schemeClr val="tx1"/>
                </a:solidFill>
              </a:rPr>
              <a:t>Night Oct 11</a:t>
            </a:r>
            <a:r>
              <a:rPr lang="en" sz="2100" baseline="30000" dirty="0">
                <a:solidFill>
                  <a:schemeClr val="tx1"/>
                </a:solidFill>
              </a:rPr>
              <a:t>th</a:t>
            </a:r>
            <a:r>
              <a:rPr lang="en" sz="21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 at </a:t>
            </a:r>
            <a:r>
              <a:rPr lang="en" sz="2100" dirty="0">
                <a:solidFill>
                  <a:schemeClr val="tx1"/>
                </a:solidFill>
              </a:rPr>
              <a:t>7</a:t>
            </a:r>
            <a:r>
              <a:rPr lang="en" sz="2100" b="0" i="0" u="none" strike="noStrike" cap="none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:00 pm</a:t>
            </a:r>
          </a:p>
          <a:p>
            <a:pPr marL="139700" marR="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714"/>
              <a:buFont typeface="Noto Sans Symbols"/>
              <a:buChar char="▪"/>
            </a:pPr>
            <a:r>
              <a:rPr lang="en" sz="2100" b="0" i="0" u="none" strike="noStrike" cap="none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Oct 23</a:t>
            </a:r>
            <a:r>
              <a:rPr lang="en" sz="2100" b="0" i="0" u="none" strike="noStrike" cap="none" baseline="30000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rd</a:t>
            </a:r>
            <a:r>
              <a:rPr lang="en" sz="2100" b="0" i="0" u="none" strike="noStrike" cap="none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 ODE Pack up” 4-6 pm (upper parking lot)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714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Direct your questions to Chelsea Ross</a:t>
            </a:r>
            <a:r>
              <a:rPr lang="en" sz="2400" dirty="0"/>
              <a:t>i</a:t>
            </a: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86666"/>
              <a:buFont typeface="Noto Sans Symbols"/>
              <a:buNone/>
            </a:pPr>
            <a:endParaRPr sz="15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799" cy="120700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WHERE DO I FIND BUS ROUTES?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799" cy="303809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39700" marR="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89B4"/>
              </a:buClr>
              <a:buSzPct val="85185"/>
              <a:buFont typeface="Noto Sans Symbols"/>
              <a:buChar char="■"/>
            </a:pPr>
            <a:r>
              <a:rPr lang="en" sz="27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www.hcpss.org</a:t>
            </a: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marR="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189B4"/>
              </a:buClr>
              <a:buSzPct val="85185"/>
              <a:buFont typeface="Noto Sans Symbols"/>
              <a:buChar char="■"/>
            </a:pPr>
            <a:r>
              <a:rPr lang="en"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your child knows their bus #</a:t>
            </a: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rgbClr val="3189B4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Shape 192" descr="Screen Shot 2014-08-21 at 10.13.29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" y="3143250"/>
            <a:ext cx="3609974" cy="14454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93" name="Shape 193" descr="Screen Shot 2017-07-11 at 11.42.11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7495" y="3344663"/>
            <a:ext cx="3696854" cy="110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-5" y="36631"/>
            <a:ext cx="7857600" cy="915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Libre Baskerville"/>
              <a:buNone/>
            </a:pPr>
            <a:r>
              <a:rPr lang="en" sz="4100" b="1" i="0" u="none" strike="noStrike" cap="none" dirty="0">
                <a:latin typeface="Libre Baskerville"/>
                <a:ea typeface="Libre Baskerville"/>
                <a:cs typeface="Libre Baskerville"/>
                <a:sym typeface="Libre Baskerville"/>
              </a:rPr>
              <a:t>DAILY SCHEDULE</a:t>
            </a:r>
          </a:p>
        </p:txBody>
      </p:sp>
      <p:pic>
        <p:nvPicPr>
          <p:cNvPr id="199" name="Shape 199" descr="Screen Shot 2016-08-26 at 9.20.37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564" y="194496"/>
            <a:ext cx="1661100" cy="18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Screen Shot 2017-07-11 at 2.18.39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88" y="952536"/>
            <a:ext cx="5109000" cy="28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Screen Shot 2017-07-11 at 2.19.04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3800" y="2049783"/>
            <a:ext cx="3950100" cy="249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02386" y="363473"/>
            <a:ext cx="7543800" cy="12069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latin typeface="Libre Baskerville"/>
                <a:ea typeface="Libre Baskerville"/>
                <a:cs typeface="Libre Baskerville"/>
                <a:sym typeface="Libre Baskerville"/>
              </a:rPr>
              <a:t>First Day Procedures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37025" y="1414750"/>
            <a:ext cx="7909200" cy="32145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Where does my child enter the building?</a:t>
            </a:r>
          </a:p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1800" b="1">
                <a:solidFill>
                  <a:srgbClr val="0000FF"/>
                </a:solidFill>
              </a:rPr>
              <a:t>6th Grade enters through the double doors by the stairs (left of main doors)</a:t>
            </a:r>
          </a:p>
          <a:p>
            <a:pPr marL="457200" lvl="0" indent="-342900" rtl="0"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" sz="1800" b="1">
                <a:solidFill>
                  <a:schemeClr val="accent6"/>
                </a:solidFill>
              </a:rPr>
              <a:t>7th Grade enters through the main doors</a:t>
            </a:r>
          </a:p>
          <a:p>
            <a:pPr marL="457200" lvl="0" indent="-342900" rtl="0">
              <a:spcBef>
                <a:spcPts val="0"/>
              </a:spcBef>
              <a:buClr>
                <a:srgbClr val="FF00FF"/>
              </a:buClr>
              <a:buSzPct val="100000"/>
            </a:pPr>
            <a:r>
              <a:rPr lang="en" sz="1800" b="1">
                <a:solidFill>
                  <a:srgbClr val="FF00FF"/>
                </a:solidFill>
              </a:rPr>
              <a:t>8th Grade enters through the doors on the right near the cafeter</a:t>
            </a:r>
            <a:r>
              <a:rPr lang="en" sz="1800">
                <a:solidFill>
                  <a:srgbClr val="FF00FF"/>
                </a:solidFill>
              </a:rPr>
              <a:t>ia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 b="1"/>
              <a:t>Where do they go on the first day?</a:t>
            </a:r>
          </a:p>
          <a:p>
            <a:pPr marL="457200" lvl="0" indent="-3429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1800" b="1">
                <a:solidFill>
                  <a:srgbClr val="0000FF"/>
                </a:solidFill>
              </a:rPr>
              <a:t>6th Grade goes straight to their homeroom</a:t>
            </a:r>
          </a:p>
          <a:p>
            <a:pPr marL="457200" lvl="0" indent="-342900" rtl="0">
              <a:spcBef>
                <a:spcPts val="0"/>
              </a:spcBef>
              <a:buClr>
                <a:schemeClr val="accent6"/>
              </a:buClr>
              <a:buSzPct val="100000"/>
            </a:pPr>
            <a:r>
              <a:rPr lang="en" sz="1800" b="1">
                <a:solidFill>
                  <a:schemeClr val="accent6"/>
                </a:solidFill>
              </a:rPr>
              <a:t>7th Grade ---&gt; reports to the cafeteria</a:t>
            </a:r>
          </a:p>
          <a:p>
            <a:pPr marL="457200" lvl="0" indent="-342900" rtl="0">
              <a:spcBef>
                <a:spcPts val="0"/>
              </a:spcBef>
              <a:buClr>
                <a:srgbClr val="FF00FF"/>
              </a:buClr>
              <a:buSzPct val="100000"/>
            </a:pPr>
            <a:r>
              <a:rPr lang="en" sz="1800" b="1">
                <a:solidFill>
                  <a:srgbClr val="FF00FF"/>
                </a:solidFill>
              </a:rPr>
              <a:t>8th Grade ---&gt; reports to the gym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Custom 4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5FADD3"/>
      </a:accent1>
      <a:accent2>
        <a:srgbClr val="388B9B"/>
      </a:accent2>
      <a:accent3>
        <a:srgbClr val="E8CC18"/>
      </a:accent3>
      <a:accent4>
        <a:srgbClr val="273895"/>
      </a:accent4>
      <a:accent5>
        <a:srgbClr val="918485"/>
      </a:accent5>
      <a:accent6>
        <a:srgbClr val="198513"/>
      </a:accent6>
      <a:hlink>
        <a:srgbClr val="2594CC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1044</Words>
  <Application>Microsoft Macintosh PowerPoint</Application>
  <PresentationFormat>On-screen Show (16:9)</PresentationFormat>
  <Paragraphs>144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Libre Baskerville</vt:lpstr>
      <vt:lpstr>Noto Sans Symbols</vt:lpstr>
      <vt:lpstr>Times New Roman</vt:lpstr>
      <vt:lpstr>Lustria</vt:lpstr>
      <vt:lpstr>Cutive</vt:lpstr>
      <vt:lpstr>Arial</vt:lpstr>
      <vt:lpstr>Rokkitt</vt:lpstr>
      <vt:lpstr>Rockwell</vt:lpstr>
      <vt:lpstr>Calibri</vt:lpstr>
      <vt:lpstr>Simple Light</vt:lpstr>
      <vt:lpstr>Wood Type</vt:lpstr>
      <vt:lpstr>   Welcome to Elkridge Landing Middle School   </vt:lpstr>
      <vt:lpstr>Vision:  Elkridge Landing Middle School is a place where students, staff, parents, and community members work together to foster a supportive and engaging environment in which students are inspired and empowered to excel.  Mission: *Students will accept responsibility for their own continuous improvement. *Staff will implement the best available instructional practices and resources in their classrooms. *Parents and community members will partner with school staff to support school improvement initiatives.</vt:lpstr>
      <vt:lpstr>ADMINISTRATIVE TEAM</vt:lpstr>
      <vt:lpstr>PTA</vt:lpstr>
      <vt:lpstr>WHO IS MY CHILD’S COUNSELOR?</vt:lpstr>
      <vt:lpstr>OUTDOOR EDUCATION- SANDY HILL OCTOBER 24TH-26TH</vt:lpstr>
      <vt:lpstr>WHERE DO I FIND BUS ROUTES?</vt:lpstr>
      <vt:lpstr>DAILY SCHEDULE</vt:lpstr>
      <vt:lpstr>First Day Procedures</vt:lpstr>
      <vt:lpstr>LUNCH </vt:lpstr>
      <vt:lpstr>WHEN DOES MY CHILD GET A LOCKER?</vt:lpstr>
      <vt:lpstr>DOES THE SCHOOL HAVE A DRESS CODE?</vt:lpstr>
      <vt:lpstr>WHAT DO I DO IF MY CHILD IS LATE OR ABSENT?</vt:lpstr>
      <vt:lpstr>HOW CAN I BEST SUPPORT MY CHILD?</vt:lpstr>
      <vt:lpstr>PowerPoint Presentation</vt:lpstr>
      <vt:lpstr>WHAT IS PBIS?</vt:lpstr>
      <vt:lpstr>PowerPoint Presentation</vt:lpstr>
      <vt:lpstr>ELMS Cell Phone/Device Policy</vt:lpstr>
      <vt:lpstr>IPADS</vt:lpstr>
      <vt:lpstr>SOCIAL NETWORKING- CAUTIONS </vt:lpstr>
      <vt:lpstr>Follow us on Twitter </vt:lpstr>
      <vt:lpstr>Back To School Night </vt:lpstr>
      <vt:lpstr>WHAT SHOULD YOU DO WHEN YOU MEET UP WITH YOUR CHILD?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Welcome to Elkridge Landing Middle School   </dc:title>
  <cp:lastModifiedBy>Kimberly A. Sheibley</cp:lastModifiedBy>
  <cp:revision>22</cp:revision>
  <dcterms:modified xsi:type="dcterms:W3CDTF">2018-09-01T00:01:03Z</dcterms:modified>
</cp:coreProperties>
</file>